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3"/>
  </p:notesMasterIdLst>
  <p:sldIdLst>
    <p:sldId id="256" r:id="rId2"/>
  </p:sldIdLst>
  <p:sldSz cx="6858000" cy="100076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47"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340" y="66"/>
      </p:cViewPr>
      <p:guideLst>
        <p:guide orient="horz" pos="5647"/>
        <p:guide pos="21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659" cy="498056"/>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0"/>
            <a:ext cx="2945659" cy="498056"/>
          </a:xfrm>
          <a:prstGeom prst="rect">
            <a:avLst/>
          </a:prstGeom>
        </p:spPr>
        <p:txBody>
          <a:bodyPr vert="horz" lIns="91424" tIns="45712" rIns="91424" bIns="45712" rtlCol="0"/>
          <a:lstStyle>
            <a:lvl1pPr algn="r">
              <a:defRPr sz="1200"/>
            </a:lvl1pPr>
          </a:lstStyle>
          <a:p>
            <a:fld id="{41DF42F5-8981-4493-B82D-E2683C505003}"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2252663" y="1241425"/>
            <a:ext cx="2292350" cy="3349625"/>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24" tIns="45712" rIns="91424"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586"/>
            <a:ext cx="2945659" cy="498055"/>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8055"/>
          </a:xfrm>
          <a:prstGeom prst="rect">
            <a:avLst/>
          </a:prstGeom>
        </p:spPr>
        <p:txBody>
          <a:bodyPr vert="horz" lIns="91424" tIns="45712" rIns="91424" bIns="45712" rtlCol="0" anchor="b"/>
          <a:lstStyle>
            <a:lvl1pPr algn="r">
              <a:defRPr sz="1200"/>
            </a:lvl1pPr>
          </a:lstStyle>
          <a:p>
            <a:fld id="{8B27F254-F29E-45C0-B6B0-D4B13DADAA45}" type="slidenum">
              <a:rPr kumimoji="1" lang="ja-JP" altLang="en-US" smtClean="0"/>
              <a:t>‹#›</a:t>
            </a:fld>
            <a:endParaRPr kumimoji="1" lang="ja-JP" altLang="en-US"/>
          </a:p>
        </p:txBody>
      </p:sp>
    </p:spTree>
    <p:extLst>
      <p:ext uri="{BB962C8B-B14F-4D97-AF65-F5344CB8AC3E}">
        <p14:creationId xmlns:p14="http://schemas.microsoft.com/office/powerpoint/2010/main" val="890180857"/>
      </p:ext>
    </p:extLst>
  </p:cSld>
  <p:clrMap bg1="lt1" tx1="dk1" bg2="lt2" tx2="dk2" accent1="accent1" accent2="accent2" accent3="accent3" accent4="accent4" accent5="accent5" accent6="accent6" hlink="hlink" folHlink="folHlink"/>
  <p:notesStyle>
    <a:lvl1pPr marL="0" algn="l" defTabSz="920016" rtl="0" eaLnBrk="1" latinLnBrk="0" hangingPunct="1">
      <a:defRPr kumimoji="1" sz="1207" kern="1200">
        <a:solidFill>
          <a:schemeClr val="tx1"/>
        </a:solidFill>
        <a:latin typeface="+mn-lt"/>
        <a:ea typeface="+mn-ea"/>
        <a:cs typeface="+mn-cs"/>
      </a:defRPr>
    </a:lvl1pPr>
    <a:lvl2pPr marL="460008" algn="l" defTabSz="920016" rtl="0" eaLnBrk="1" latinLnBrk="0" hangingPunct="1">
      <a:defRPr kumimoji="1" sz="1207" kern="1200">
        <a:solidFill>
          <a:schemeClr val="tx1"/>
        </a:solidFill>
        <a:latin typeface="+mn-lt"/>
        <a:ea typeface="+mn-ea"/>
        <a:cs typeface="+mn-cs"/>
      </a:defRPr>
    </a:lvl2pPr>
    <a:lvl3pPr marL="920016" algn="l" defTabSz="920016" rtl="0" eaLnBrk="1" latinLnBrk="0" hangingPunct="1">
      <a:defRPr kumimoji="1" sz="1207" kern="1200">
        <a:solidFill>
          <a:schemeClr val="tx1"/>
        </a:solidFill>
        <a:latin typeface="+mn-lt"/>
        <a:ea typeface="+mn-ea"/>
        <a:cs typeface="+mn-cs"/>
      </a:defRPr>
    </a:lvl3pPr>
    <a:lvl4pPr marL="1380024" algn="l" defTabSz="920016" rtl="0" eaLnBrk="1" latinLnBrk="0" hangingPunct="1">
      <a:defRPr kumimoji="1" sz="1207" kern="1200">
        <a:solidFill>
          <a:schemeClr val="tx1"/>
        </a:solidFill>
        <a:latin typeface="+mn-lt"/>
        <a:ea typeface="+mn-ea"/>
        <a:cs typeface="+mn-cs"/>
      </a:defRPr>
    </a:lvl4pPr>
    <a:lvl5pPr marL="1840033" algn="l" defTabSz="920016" rtl="0" eaLnBrk="1" latinLnBrk="0" hangingPunct="1">
      <a:defRPr kumimoji="1" sz="1207" kern="1200">
        <a:solidFill>
          <a:schemeClr val="tx1"/>
        </a:solidFill>
        <a:latin typeface="+mn-lt"/>
        <a:ea typeface="+mn-ea"/>
        <a:cs typeface="+mn-cs"/>
      </a:defRPr>
    </a:lvl5pPr>
    <a:lvl6pPr marL="2300040" algn="l" defTabSz="920016" rtl="0" eaLnBrk="1" latinLnBrk="0" hangingPunct="1">
      <a:defRPr kumimoji="1" sz="1207" kern="1200">
        <a:solidFill>
          <a:schemeClr val="tx1"/>
        </a:solidFill>
        <a:latin typeface="+mn-lt"/>
        <a:ea typeface="+mn-ea"/>
        <a:cs typeface="+mn-cs"/>
      </a:defRPr>
    </a:lvl6pPr>
    <a:lvl7pPr marL="2760049" algn="l" defTabSz="920016" rtl="0" eaLnBrk="1" latinLnBrk="0" hangingPunct="1">
      <a:defRPr kumimoji="1" sz="1207" kern="1200">
        <a:solidFill>
          <a:schemeClr val="tx1"/>
        </a:solidFill>
        <a:latin typeface="+mn-lt"/>
        <a:ea typeface="+mn-ea"/>
        <a:cs typeface="+mn-cs"/>
      </a:defRPr>
    </a:lvl7pPr>
    <a:lvl8pPr marL="3220056" algn="l" defTabSz="920016" rtl="0" eaLnBrk="1" latinLnBrk="0" hangingPunct="1">
      <a:defRPr kumimoji="1" sz="1207" kern="1200">
        <a:solidFill>
          <a:schemeClr val="tx1"/>
        </a:solidFill>
        <a:latin typeface="+mn-lt"/>
        <a:ea typeface="+mn-ea"/>
        <a:cs typeface="+mn-cs"/>
      </a:defRPr>
    </a:lvl8pPr>
    <a:lvl9pPr marL="3680065" algn="l" defTabSz="920016" rtl="0" eaLnBrk="1" latinLnBrk="0" hangingPunct="1">
      <a:defRPr kumimoji="1" sz="12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37819"/>
            <a:ext cx="5829300" cy="348412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56307"/>
            <a:ext cx="5143500" cy="241618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47628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63485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32812"/>
            <a:ext cx="1478756" cy="848097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32812"/>
            <a:ext cx="4350544" cy="848097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22353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140307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94953"/>
            <a:ext cx="5915025" cy="4162883"/>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97218"/>
            <a:ext cx="5915025" cy="2189162"/>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11326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64060"/>
            <a:ext cx="2914650" cy="634973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64060"/>
            <a:ext cx="2914650" cy="634973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650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32814"/>
            <a:ext cx="5915025" cy="193434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53253"/>
            <a:ext cx="2901255" cy="12023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55554"/>
            <a:ext cx="2901255" cy="537676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53253"/>
            <a:ext cx="2915543" cy="12023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55554"/>
            <a:ext cx="2915543" cy="537676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331405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144539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154887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7173"/>
            <a:ext cx="2211884" cy="2335107"/>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40911"/>
            <a:ext cx="3471863" cy="711188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002280"/>
            <a:ext cx="2211884" cy="556209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3043978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7173"/>
            <a:ext cx="2211884" cy="2335107"/>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40911"/>
            <a:ext cx="3471863" cy="711188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002280"/>
            <a:ext cx="2211884" cy="556209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86EA8C-81ED-42C8-9EBC-874D79F51534}" type="datetimeFigureOut">
              <a:rPr kumimoji="1" lang="ja-JP" altLang="en-US" smtClean="0"/>
              <a:t>2020/12/25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90929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32814"/>
            <a:ext cx="5915025" cy="193434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64060"/>
            <a:ext cx="5915025" cy="634973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275565"/>
            <a:ext cx="1543050" cy="532812"/>
          </a:xfrm>
          <a:prstGeom prst="rect">
            <a:avLst/>
          </a:prstGeom>
        </p:spPr>
        <p:txBody>
          <a:bodyPr vert="horz" lIns="91440" tIns="45720" rIns="91440" bIns="45720" rtlCol="0" anchor="ctr"/>
          <a:lstStyle>
            <a:lvl1pPr algn="l">
              <a:defRPr sz="900">
                <a:solidFill>
                  <a:schemeClr val="tx1">
                    <a:tint val="75000"/>
                  </a:schemeClr>
                </a:solidFill>
              </a:defRPr>
            </a:lvl1pPr>
          </a:lstStyle>
          <a:p>
            <a:fld id="{BD86EA8C-81ED-42C8-9EBC-874D79F51534}" type="datetimeFigureOut">
              <a:rPr kumimoji="1" lang="ja-JP" altLang="en-US" smtClean="0"/>
              <a:t>2020/12/25</a:t>
            </a:fld>
            <a:endParaRPr kumimoji="1" lang="ja-JP" altLang="en-US"/>
          </a:p>
        </p:txBody>
      </p:sp>
      <p:sp>
        <p:nvSpPr>
          <p:cNvPr id="5" name="Footer Placeholder 4"/>
          <p:cNvSpPr>
            <a:spLocks noGrp="1"/>
          </p:cNvSpPr>
          <p:nvPr>
            <p:ph type="ftr" sz="quarter" idx="3"/>
          </p:nvPr>
        </p:nvSpPr>
        <p:spPr>
          <a:xfrm>
            <a:off x="2271713" y="9275565"/>
            <a:ext cx="2314575" cy="53281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275565"/>
            <a:ext cx="1543050" cy="532812"/>
          </a:xfrm>
          <a:prstGeom prst="rect">
            <a:avLst/>
          </a:prstGeom>
        </p:spPr>
        <p:txBody>
          <a:bodyPr vert="horz" lIns="91440" tIns="45720" rIns="91440" bIns="45720" rtlCol="0" anchor="ctr"/>
          <a:lstStyle>
            <a:lvl1pPr algn="r">
              <a:defRPr sz="900">
                <a:solidFill>
                  <a:schemeClr val="tx1">
                    <a:tint val="75000"/>
                  </a:schemeClr>
                </a:solidFill>
              </a:defRPr>
            </a:lvl1pPr>
          </a:lstStyle>
          <a:p>
            <a:fld id="{A89082E0-C5A8-46F9-B130-6217D95CDA82}" type="slidenum">
              <a:rPr kumimoji="1" lang="ja-JP" altLang="en-US" smtClean="0"/>
              <a:t>‹#›</a:t>
            </a:fld>
            <a:endParaRPr kumimoji="1" lang="ja-JP" altLang="en-US"/>
          </a:p>
        </p:txBody>
      </p:sp>
    </p:spTree>
    <p:extLst>
      <p:ext uri="{BB962C8B-B14F-4D97-AF65-F5344CB8AC3E}">
        <p14:creationId xmlns:p14="http://schemas.microsoft.com/office/powerpoint/2010/main" val="234779564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000" y="378238"/>
            <a:ext cx="6876000" cy="873773"/>
          </a:xfrm>
          <a:prstGeom prst="rect">
            <a:avLst/>
          </a:prstGeom>
          <a:solidFill>
            <a:schemeClr val="accent2">
              <a:lumMod val="60000"/>
              <a:lumOff val="40000"/>
            </a:schemeClr>
          </a:solidFill>
        </p:spPr>
        <p:txBody>
          <a:bodyPr wrap="none" lIns="35739" tIns="34036" rIns="35739" bIns="34036" rtlCol="0" anchor="ctr" anchorCtr="0">
            <a:noAutofit/>
          </a:bodyPr>
          <a:lstStyle/>
          <a:p>
            <a:pPr algn="ctr"/>
            <a:r>
              <a:rPr kumimoji="1" lang="ja-JP" altLang="en-US" sz="1400" dirty="0" smtClean="0">
                <a:latin typeface="BIZ UDゴシック" panose="020B0400000000000000" pitchFamily="49" charset="-128"/>
                <a:ea typeface="BIZ UDゴシック" panose="020B0400000000000000" pitchFamily="49" charset="-128"/>
              </a:rPr>
              <a:t>令和２年１２月感染拡大防止に向けた</a:t>
            </a:r>
            <a:endParaRPr kumimoji="1" lang="en-US" altLang="ja-JP" sz="1400" dirty="0" smtClean="0">
              <a:latin typeface="BIZ UDゴシック" panose="020B0400000000000000" pitchFamily="49" charset="-128"/>
              <a:ea typeface="BIZ UDゴシック" panose="020B0400000000000000" pitchFamily="49" charset="-128"/>
            </a:endParaRPr>
          </a:p>
          <a:p>
            <a:pPr algn="ctr"/>
            <a:r>
              <a:rPr kumimoji="1" lang="ja-JP" altLang="en-US" sz="1400" dirty="0" smtClean="0">
                <a:latin typeface="BIZ UDゴシック" panose="020B0400000000000000" pitchFamily="49" charset="-128"/>
                <a:ea typeface="BIZ UDゴシック" panose="020B0400000000000000" pitchFamily="49" charset="-128"/>
              </a:rPr>
              <a:t>営業</a:t>
            </a:r>
            <a:r>
              <a:rPr kumimoji="1" lang="ja-JP" altLang="en-US" sz="1400" dirty="0">
                <a:latin typeface="BIZ UDゴシック" panose="020B0400000000000000" pitchFamily="49" charset="-128"/>
                <a:ea typeface="BIZ UDゴシック" panose="020B0400000000000000" pitchFamily="49" charset="-128"/>
              </a:rPr>
              <a:t>時間短縮協力</a:t>
            </a:r>
            <a:r>
              <a:rPr kumimoji="1" lang="ja-JP" altLang="en-US" sz="1400" dirty="0" smtClean="0">
                <a:latin typeface="BIZ UDゴシック" panose="020B0400000000000000" pitchFamily="49" charset="-128"/>
                <a:ea typeface="BIZ UDゴシック" panose="020B0400000000000000" pitchFamily="49" charset="-128"/>
              </a:rPr>
              <a:t>金</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大阪市</a:t>
            </a:r>
            <a:r>
              <a:rPr kumimoji="1" lang="ja-JP" altLang="en-US" sz="1400" dirty="0">
                <a:latin typeface="BIZ UDゴシック" panose="020B0400000000000000" pitchFamily="49" charset="-128"/>
                <a:ea typeface="BIZ UDゴシック" panose="020B0400000000000000" pitchFamily="49" charset="-128"/>
              </a:rPr>
              <a:t>・府</a:t>
            </a:r>
            <a:r>
              <a:rPr kumimoji="1" lang="ja-JP" altLang="en-US" sz="1400" dirty="0" smtClean="0">
                <a:latin typeface="BIZ UDゴシック" panose="020B0400000000000000" pitchFamily="49" charset="-128"/>
                <a:ea typeface="BIZ UDゴシック" panose="020B0400000000000000" pitchFamily="49" charset="-128"/>
              </a:rPr>
              <a:t>共同</a:t>
            </a:r>
            <a:r>
              <a:rPr kumimoji="1" lang="en-US" altLang="ja-JP" sz="1400" dirty="0" smtClean="0">
                <a:latin typeface="BIZ UDゴシック" panose="020B0400000000000000" pitchFamily="49" charset="-128"/>
                <a:ea typeface="BIZ UDゴシック" panose="020B0400000000000000" pitchFamily="49" charset="-128"/>
              </a:rPr>
              <a:t>)</a:t>
            </a:r>
            <a:r>
              <a:rPr kumimoji="1" lang="ja-JP" altLang="en-US" sz="1400" dirty="0" smtClean="0">
                <a:latin typeface="BIZ UDゴシック" panose="020B0400000000000000" pitchFamily="49" charset="-128"/>
                <a:ea typeface="BIZ UDゴシック" panose="020B0400000000000000" pitchFamily="49" charset="-128"/>
              </a:rPr>
              <a:t>に関する</a:t>
            </a:r>
            <a:endParaRPr kumimoji="1" lang="en-US" altLang="ja-JP" sz="1400" dirty="0" smtClean="0">
              <a:latin typeface="BIZ UDゴシック" panose="020B0400000000000000" pitchFamily="49" charset="-128"/>
              <a:ea typeface="BIZ UDゴシック" panose="020B0400000000000000" pitchFamily="49" charset="-128"/>
            </a:endParaRPr>
          </a:p>
          <a:p>
            <a:pPr algn="ctr"/>
            <a:r>
              <a:rPr kumimoji="1" lang="ja-JP" altLang="en-US" b="1" dirty="0" smtClean="0">
                <a:latin typeface="BIZ UDゴシック" panose="020B0400000000000000" pitchFamily="49" charset="-128"/>
                <a:ea typeface="BIZ UDゴシック" panose="020B0400000000000000" pitchFamily="49" charset="-128"/>
              </a:rPr>
              <a:t>休業要請等の期間延長および申込開始時期等の変更について</a:t>
            </a:r>
            <a:endParaRPr kumimoji="1" lang="ja-JP" altLang="en-US" b="1" dirty="0">
              <a:latin typeface="BIZ UDゴシック" panose="020B0400000000000000" pitchFamily="49" charset="-128"/>
              <a:ea typeface="BIZ UDゴシック" panose="020B0400000000000000" pitchFamily="49" charset="-128"/>
            </a:endParaRPr>
          </a:p>
        </p:txBody>
      </p:sp>
      <p:sp>
        <p:nvSpPr>
          <p:cNvPr id="26" name="テキスト ボックス 25"/>
          <p:cNvSpPr txBox="1"/>
          <p:nvPr/>
        </p:nvSpPr>
        <p:spPr>
          <a:xfrm>
            <a:off x="33775" y="1228643"/>
            <a:ext cx="2859137" cy="282619"/>
          </a:xfrm>
          <a:prstGeom prst="rect">
            <a:avLst/>
          </a:prstGeom>
          <a:noFill/>
        </p:spPr>
        <p:txBody>
          <a:bodyPr wrap="square" lIns="71478" tIns="34036" rIns="71478" bIns="34036" rtlCol="0" anchor="ctr" anchorCtr="0">
            <a:spAutoFit/>
          </a:bodyPr>
          <a:lstStyle/>
          <a:p>
            <a:r>
              <a:rPr kumimoji="1" lang="ja-JP" altLang="en-US" sz="1400" b="1" dirty="0" smtClean="0">
                <a:latin typeface="BIZ UDゴシック" panose="020B0400000000000000" pitchFamily="49" charset="-128"/>
                <a:ea typeface="BIZ UDゴシック" panose="020B0400000000000000" pitchFamily="49" charset="-128"/>
              </a:rPr>
              <a:t>◆ 営業</a:t>
            </a:r>
            <a:r>
              <a:rPr kumimoji="1" lang="ja-JP" altLang="en-US" sz="1400" b="1" dirty="0">
                <a:latin typeface="BIZ UDゴシック" panose="020B0400000000000000" pitchFamily="49" charset="-128"/>
                <a:ea typeface="BIZ UDゴシック" panose="020B0400000000000000" pitchFamily="49" charset="-128"/>
              </a:rPr>
              <a:t>時間短縮協力金とは？</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27" name="テキスト ボックス 26"/>
          <p:cNvSpPr txBox="1"/>
          <p:nvPr/>
        </p:nvSpPr>
        <p:spPr>
          <a:xfrm>
            <a:off x="189000" y="1506107"/>
            <a:ext cx="6552000" cy="992066"/>
          </a:xfrm>
          <a:prstGeom prst="rect">
            <a:avLst/>
          </a:prstGeom>
          <a:noFill/>
        </p:spPr>
        <p:txBody>
          <a:bodyPr wrap="square" lIns="71478" tIns="34036" rIns="71478" bIns="34036" rtlCol="0" anchor="t" anchorCtr="0">
            <a:spAutoFit/>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　新型コロナウイルス感染症拡大を受け、</a:t>
            </a:r>
            <a:r>
              <a:rPr kumimoji="1" lang="ja-JP" altLang="en-US" sz="1200" dirty="0" smtClean="0">
                <a:latin typeface="BIZ UDゴシック" panose="020B0400000000000000" pitchFamily="49" charset="-128"/>
                <a:ea typeface="BIZ UDゴシック" panose="020B0400000000000000" pitchFamily="49" charset="-128"/>
              </a:rPr>
              <a:t>大阪府が第</a:t>
            </a:r>
            <a:r>
              <a:rPr kumimoji="1" lang="en-US" altLang="ja-JP" sz="1200" dirty="0" smtClean="0">
                <a:latin typeface="BIZ UDゴシック" panose="020B0400000000000000" pitchFamily="49" charset="-128"/>
                <a:ea typeface="BIZ UDゴシック" panose="020B0400000000000000" pitchFamily="49" charset="-128"/>
              </a:rPr>
              <a:t>32</a:t>
            </a:r>
            <a:r>
              <a:rPr kumimoji="1" lang="ja-JP" altLang="en-US" sz="1200" dirty="0" smtClean="0">
                <a:latin typeface="BIZ UDゴシック" panose="020B0400000000000000" pitchFamily="49" charset="-128"/>
                <a:ea typeface="BIZ UDゴシック" panose="020B0400000000000000" pitchFamily="49" charset="-128"/>
              </a:rPr>
              <a:t>回および第</a:t>
            </a:r>
            <a:r>
              <a:rPr kumimoji="1" lang="en-US" altLang="ja-JP" sz="1200" dirty="0" smtClean="0">
                <a:latin typeface="BIZ UDゴシック" panose="020B0400000000000000" pitchFamily="49" charset="-128"/>
                <a:ea typeface="BIZ UDゴシック" panose="020B0400000000000000" pitchFamily="49" charset="-128"/>
              </a:rPr>
              <a:t>33</a:t>
            </a:r>
            <a:r>
              <a:rPr kumimoji="1" lang="ja-JP" altLang="en-US" sz="1200" dirty="0" smtClean="0">
                <a:latin typeface="BIZ UDゴシック" panose="020B0400000000000000" pitchFamily="49" charset="-128"/>
                <a:ea typeface="BIZ UDゴシック" panose="020B0400000000000000" pitchFamily="49" charset="-128"/>
              </a:rPr>
              <a:t>回大阪府新型コロナウイルス対策本部会議において実施を決定した休業要請等</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以下</a:t>
            </a:r>
            <a:r>
              <a:rPr kumimoji="1" lang="ja-JP" altLang="en-US" sz="1200" dirty="0">
                <a:latin typeface="BIZ UDゴシック" panose="020B0400000000000000" pitchFamily="49" charset="-128"/>
                <a:ea typeface="BIZ UDゴシック" panose="020B0400000000000000" pitchFamily="49" charset="-128"/>
              </a:rPr>
              <a:t>「要請</a:t>
            </a:r>
            <a:r>
              <a:rPr kumimoji="1" lang="ja-JP" altLang="en-US" sz="1200" dirty="0" smtClean="0">
                <a:latin typeface="BIZ UDゴシック" panose="020B0400000000000000" pitchFamily="49" charset="-128"/>
                <a:ea typeface="BIZ UDゴシック" panose="020B0400000000000000" pitchFamily="49" charset="-128"/>
              </a:rPr>
              <a:t>」</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に</a:t>
            </a:r>
            <a:r>
              <a:rPr kumimoji="1" lang="ja-JP" altLang="en-US" sz="1200" dirty="0">
                <a:latin typeface="BIZ UDゴシック" panose="020B0400000000000000" pitchFamily="49" charset="-128"/>
                <a:ea typeface="BIZ UDゴシック" panose="020B0400000000000000" pitchFamily="49" charset="-128"/>
              </a:rPr>
              <a:t>ご協力いただいた事業者に、「感染拡大防止に向けた営業時間短縮協力</a:t>
            </a:r>
            <a:r>
              <a:rPr kumimoji="1" lang="ja-JP" altLang="en-US" sz="1200" dirty="0" smtClean="0">
                <a:latin typeface="BIZ UDゴシック" panose="020B0400000000000000" pitchFamily="49" charset="-128"/>
                <a:ea typeface="BIZ UDゴシック" panose="020B0400000000000000" pitchFamily="49" charset="-128"/>
              </a:rPr>
              <a:t>金</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大阪市</a:t>
            </a:r>
            <a:r>
              <a:rPr kumimoji="1" lang="ja-JP" altLang="en-US" sz="1200" dirty="0">
                <a:latin typeface="BIZ UDゴシック" panose="020B0400000000000000" pitchFamily="49" charset="-128"/>
                <a:ea typeface="BIZ UDゴシック" panose="020B0400000000000000" pitchFamily="49" charset="-128"/>
              </a:rPr>
              <a:t>・府</a:t>
            </a:r>
            <a:r>
              <a:rPr kumimoji="1" lang="ja-JP" altLang="en-US" sz="1200" dirty="0" smtClean="0">
                <a:latin typeface="BIZ UDゴシック" panose="020B0400000000000000" pitchFamily="49" charset="-128"/>
                <a:ea typeface="BIZ UDゴシック" panose="020B0400000000000000" pitchFamily="49" charset="-128"/>
              </a:rPr>
              <a:t>共同</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以下</a:t>
            </a:r>
            <a:r>
              <a:rPr kumimoji="1" lang="ja-JP" altLang="en-US" sz="1200" dirty="0">
                <a:latin typeface="BIZ UDゴシック" panose="020B0400000000000000" pitchFamily="49" charset="-128"/>
                <a:ea typeface="BIZ UDゴシック" panose="020B0400000000000000" pitchFamily="49" charset="-128"/>
              </a:rPr>
              <a:t>「協力金</a:t>
            </a:r>
            <a:r>
              <a:rPr kumimoji="1" lang="ja-JP" altLang="en-US" sz="1200" dirty="0" smtClean="0">
                <a:latin typeface="BIZ UDゴシック" panose="020B0400000000000000" pitchFamily="49" charset="-128"/>
                <a:ea typeface="BIZ UDゴシック" panose="020B0400000000000000" pitchFamily="49" charset="-128"/>
              </a:rPr>
              <a:t>」</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を</a:t>
            </a:r>
            <a:r>
              <a:rPr kumimoji="1" lang="ja-JP" altLang="en-US" sz="1200" dirty="0">
                <a:latin typeface="BIZ UDゴシック" panose="020B0400000000000000" pitchFamily="49" charset="-128"/>
                <a:ea typeface="BIZ UDゴシック" panose="020B0400000000000000" pitchFamily="49" charset="-128"/>
              </a:rPr>
              <a:t>支給いたします。</a:t>
            </a:r>
          </a:p>
        </p:txBody>
      </p:sp>
      <p:sp>
        <p:nvSpPr>
          <p:cNvPr id="30" name="テキスト ボックス 29"/>
          <p:cNvSpPr txBox="1"/>
          <p:nvPr/>
        </p:nvSpPr>
        <p:spPr>
          <a:xfrm>
            <a:off x="25627" y="2547588"/>
            <a:ext cx="2859137" cy="282619"/>
          </a:xfrm>
          <a:prstGeom prst="rect">
            <a:avLst/>
          </a:prstGeom>
          <a:noFill/>
        </p:spPr>
        <p:txBody>
          <a:bodyPr wrap="square" lIns="71478" tIns="34036" rIns="71478" bIns="34036" rtlCol="0" anchor="ctr" anchorCtr="0">
            <a:spAutoFit/>
          </a:bodyPr>
          <a:lstStyle/>
          <a:p>
            <a:r>
              <a:rPr kumimoji="1" lang="ja-JP" altLang="en-US" sz="1400" b="1" dirty="0" smtClean="0">
                <a:latin typeface="BIZ UDゴシック" panose="020B0400000000000000" pitchFamily="49" charset="-128"/>
                <a:ea typeface="BIZ UDゴシック" panose="020B0400000000000000" pitchFamily="49" charset="-128"/>
              </a:rPr>
              <a:t>◆ 対象者</a:t>
            </a:r>
            <a:r>
              <a:rPr kumimoji="1" lang="en-US" altLang="ja-JP" sz="1400" b="1" dirty="0" smtClean="0">
                <a:latin typeface="BIZ UDゴシック" panose="020B0400000000000000" pitchFamily="49" charset="-128"/>
                <a:ea typeface="BIZ UDゴシック" panose="020B0400000000000000" pitchFamily="49" charset="-128"/>
              </a:rPr>
              <a:t>(</a:t>
            </a:r>
            <a:r>
              <a:rPr kumimoji="1" lang="ja-JP" altLang="en-US" sz="1400" b="1" dirty="0" smtClean="0">
                <a:latin typeface="BIZ UDゴシック" panose="020B0400000000000000" pitchFamily="49" charset="-128"/>
                <a:ea typeface="BIZ UDゴシック" panose="020B0400000000000000" pitchFamily="49" charset="-128"/>
              </a:rPr>
              <a:t>支給要件</a:t>
            </a:r>
            <a:r>
              <a:rPr kumimoji="1" lang="en-US" altLang="ja-JP" sz="1400" b="1" dirty="0" smtClean="0">
                <a:latin typeface="BIZ UDゴシック" panose="020B0400000000000000" pitchFamily="49" charset="-128"/>
                <a:ea typeface="BIZ UDゴシック" panose="020B0400000000000000" pitchFamily="49" charset="-128"/>
              </a:rPr>
              <a:t>)</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31" name="テキスト ボックス 30"/>
          <p:cNvSpPr txBox="1"/>
          <p:nvPr/>
        </p:nvSpPr>
        <p:spPr>
          <a:xfrm>
            <a:off x="136673" y="2816606"/>
            <a:ext cx="6696000" cy="2304221"/>
          </a:xfrm>
          <a:prstGeom prst="rect">
            <a:avLst/>
          </a:prstGeom>
          <a:solidFill>
            <a:schemeClr val="accent2">
              <a:lumMod val="20000"/>
              <a:lumOff val="80000"/>
            </a:schemeClr>
          </a:solidFill>
        </p:spPr>
        <p:txBody>
          <a:bodyPr wrap="square" lIns="36000" tIns="34036" rIns="71478" bIns="0" rtlCol="0" anchor="t" anchorCtr="0">
            <a:spAutoFit/>
          </a:bodyPr>
          <a:lstStyle/>
          <a:p>
            <a:pPr>
              <a:lnSpc>
                <a:spcPts val="1800"/>
              </a:lnSpc>
              <a:spcAft>
                <a:spcPts val="300"/>
              </a:spcAft>
            </a:pPr>
            <a:r>
              <a:rPr kumimoji="1" lang="ja-JP" altLang="en-US" sz="1200" dirty="0" smtClean="0">
                <a:latin typeface="BIZ UDゴシック" panose="020B0400000000000000" pitchFamily="49" charset="-128"/>
                <a:ea typeface="BIZ UDゴシック" panose="020B0400000000000000" pitchFamily="49" charset="-128"/>
              </a:rPr>
              <a:t> 次</a:t>
            </a:r>
            <a:r>
              <a:rPr kumimoji="1" lang="ja-JP" altLang="en-US" sz="1200" dirty="0">
                <a:latin typeface="BIZ UDゴシック" panose="020B0400000000000000" pitchFamily="49" charset="-128"/>
                <a:ea typeface="BIZ UDゴシック" panose="020B0400000000000000" pitchFamily="49" charset="-128"/>
              </a:rPr>
              <a:t>のいずれにも該当する事業者が対象です。</a:t>
            </a:r>
          </a:p>
          <a:p>
            <a:pPr marL="464630" indent="-464630">
              <a:lnSpc>
                <a:spcPts val="1800"/>
              </a:lnSpc>
            </a:pPr>
            <a:r>
              <a:rPr kumimoji="1" lang="ja-JP" altLang="en-US" sz="1200" dirty="0">
                <a:latin typeface="BIZ UDゴシック" panose="020B0400000000000000" pitchFamily="49" charset="-128"/>
                <a:ea typeface="BIZ UDゴシック" panose="020B0400000000000000" pitchFamily="49" charset="-128"/>
              </a:rPr>
              <a:t> </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１）要請</a:t>
            </a:r>
            <a:r>
              <a:rPr kumimoji="1" lang="ja-JP" altLang="en-US" sz="1200" dirty="0">
                <a:latin typeface="BIZ UDゴシック" panose="020B0400000000000000" pitchFamily="49" charset="-128"/>
                <a:ea typeface="BIZ UDゴシック" panose="020B0400000000000000" pitchFamily="49" charset="-128"/>
              </a:rPr>
              <a:t>の対象区</a:t>
            </a:r>
            <a:r>
              <a:rPr kumimoji="1" lang="ja-JP" altLang="en-US" sz="1200" dirty="0" smtClean="0">
                <a:latin typeface="BIZ UDゴシック" panose="020B0400000000000000" pitchFamily="49" charset="-128"/>
                <a:ea typeface="BIZ UDゴシック" panose="020B0400000000000000" pitchFamily="49" charset="-128"/>
              </a:rPr>
              <a:t>域内</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大阪市全域</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に施設</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店舗</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を</a:t>
            </a:r>
            <a:r>
              <a:rPr kumimoji="1" lang="ja-JP" altLang="en-US" sz="1200" dirty="0">
                <a:latin typeface="BIZ UDゴシック" panose="020B0400000000000000" pitchFamily="49" charset="-128"/>
                <a:ea typeface="BIZ UDゴシック" panose="020B0400000000000000" pitchFamily="49" charset="-128"/>
              </a:rPr>
              <a:t>有すること</a:t>
            </a:r>
            <a:r>
              <a:rPr kumimoji="1" lang="ja-JP" altLang="en-US" sz="1200" dirty="0" smtClean="0">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a:p>
            <a:pPr marL="464630" indent="-464630">
              <a:lnSpc>
                <a:spcPts val="1800"/>
              </a:lnSpc>
              <a:spcBef>
                <a:spcPts val="298"/>
              </a:spcBef>
            </a:pPr>
            <a:r>
              <a:rPr kumimoji="1" lang="ja-JP" altLang="en-US" sz="1200" dirty="0">
                <a:latin typeface="BIZ UDゴシック" panose="020B0400000000000000" pitchFamily="49" charset="-128"/>
                <a:ea typeface="BIZ UDゴシック" panose="020B0400000000000000" pitchFamily="49" charset="-128"/>
              </a:rPr>
              <a:t>（２）</a:t>
            </a:r>
            <a:r>
              <a:rPr kumimoji="1" lang="ja-JP" altLang="en-US" sz="1200" dirty="0" smtClean="0">
                <a:latin typeface="BIZ UDゴシック" panose="020B0400000000000000" pitchFamily="49" charset="-128"/>
                <a:ea typeface="BIZ UDゴシック" panose="020B0400000000000000" pitchFamily="49" charset="-128"/>
              </a:rPr>
              <a:t>対象施設</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店舗</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を運営</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当該</a:t>
            </a:r>
            <a:r>
              <a:rPr kumimoji="1" lang="ja-JP" altLang="en-US" sz="1200" dirty="0">
                <a:latin typeface="BIZ UDゴシック" panose="020B0400000000000000" pitchFamily="49" charset="-128"/>
                <a:ea typeface="BIZ UDゴシック" panose="020B0400000000000000" pitchFamily="49" charset="-128"/>
              </a:rPr>
              <a:t>施設を自ら使用し営業活動を行うこと</a:t>
            </a:r>
            <a:r>
              <a:rPr kumimoji="1" lang="ja-JP" altLang="en-US" sz="1200" dirty="0" smtClean="0">
                <a:latin typeface="BIZ UDゴシック" panose="020B0400000000000000" pitchFamily="49" charset="-128"/>
                <a:ea typeface="BIZ UDゴシック" panose="020B0400000000000000" pitchFamily="49" charset="-128"/>
              </a:rPr>
              <a:t>。</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して</a:t>
            </a:r>
            <a:r>
              <a:rPr kumimoji="1" lang="ja-JP" altLang="en-US" sz="1200" dirty="0">
                <a:latin typeface="BIZ UDゴシック" panose="020B0400000000000000" pitchFamily="49" charset="-128"/>
                <a:ea typeface="BIZ UDゴシック" panose="020B0400000000000000" pitchFamily="49" charset="-128"/>
              </a:rPr>
              <a:t>おり</a:t>
            </a:r>
            <a:r>
              <a:rPr kumimoji="1" lang="ja-JP" altLang="en-US" sz="1200" dirty="0" smtClean="0">
                <a:latin typeface="BIZ UDゴシック" panose="020B0400000000000000" pitchFamily="49" charset="-128"/>
                <a:ea typeface="BIZ UDゴシック" panose="020B0400000000000000" pitchFamily="49" charset="-128"/>
              </a:rPr>
              <a:t>、</a:t>
            </a:r>
            <a:endParaRPr kumimoji="1" lang="en-US" altLang="ja-JP" sz="1200" dirty="0" smtClean="0">
              <a:latin typeface="BIZ UDゴシック" panose="020B0400000000000000" pitchFamily="49" charset="-128"/>
              <a:ea typeface="BIZ UDゴシック" panose="020B0400000000000000" pitchFamily="49" charset="-128"/>
            </a:endParaRPr>
          </a:p>
          <a:p>
            <a:pPr marL="464630" indent="-464630">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en-US" altLang="ja-JP" sz="1200" dirty="0" smtClean="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令和２年１２月１</a:t>
            </a:r>
            <a:r>
              <a:rPr kumimoji="1" lang="ja-JP" altLang="en-US" sz="1200" dirty="0">
                <a:latin typeface="BIZ UDゴシック" panose="020B0400000000000000" pitchFamily="49" charset="-128"/>
                <a:ea typeface="BIZ UDゴシック" panose="020B0400000000000000" pitchFamily="49" charset="-128"/>
              </a:rPr>
              <a:t>６</a:t>
            </a:r>
            <a:r>
              <a:rPr kumimoji="1" lang="ja-JP" altLang="en-US" sz="1200" dirty="0" smtClean="0">
                <a:latin typeface="BIZ UDゴシック" panose="020B0400000000000000" pitchFamily="49" charset="-128"/>
                <a:ea typeface="BIZ UDゴシック" panose="020B0400000000000000" pitchFamily="49" charset="-128"/>
              </a:rPr>
              <a:t>日～</a:t>
            </a:r>
            <a:r>
              <a:rPr kumimoji="1" lang="ja-JP" altLang="en-US" sz="1200" b="1" u="sng" dirty="0" smtClean="0">
                <a:latin typeface="BIZ UDゴシック" panose="020B0400000000000000" pitchFamily="49" charset="-128"/>
                <a:ea typeface="BIZ UDゴシック" panose="020B0400000000000000" pitchFamily="49" charset="-128"/>
              </a:rPr>
              <a:t>令和３年１月１１日まで</a:t>
            </a:r>
            <a:r>
              <a:rPr kumimoji="1" lang="ja-JP" altLang="en-US" sz="1200" dirty="0" smtClean="0">
                <a:latin typeface="BIZ UDゴシック" panose="020B0400000000000000" pitchFamily="49" charset="-128"/>
                <a:ea typeface="BIZ UDゴシック" panose="020B0400000000000000" pitchFamily="49" charset="-128"/>
              </a:rPr>
              <a:t>の</a:t>
            </a:r>
            <a:r>
              <a:rPr kumimoji="1" lang="ja-JP" altLang="en-US" sz="1200" dirty="0">
                <a:latin typeface="BIZ UDゴシック" panose="020B0400000000000000" pitchFamily="49" charset="-128"/>
                <a:ea typeface="BIZ UDゴシック" panose="020B0400000000000000" pitchFamily="49" charset="-128"/>
              </a:rPr>
              <a:t>全期間、</a:t>
            </a:r>
            <a:r>
              <a:rPr kumimoji="1" lang="ja-JP" altLang="en-US" sz="1200" dirty="0" smtClean="0">
                <a:latin typeface="BIZ UDゴシック" panose="020B0400000000000000" pitchFamily="49" charset="-128"/>
                <a:ea typeface="BIZ UDゴシック" panose="020B0400000000000000" pitchFamily="49" charset="-128"/>
              </a:rPr>
              <a:t>要請（休業</a:t>
            </a:r>
            <a:r>
              <a:rPr kumimoji="1" lang="ja-JP" altLang="en-US" sz="1200" dirty="0">
                <a:latin typeface="BIZ UDゴシック" panose="020B0400000000000000" pitchFamily="49" charset="-128"/>
                <a:ea typeface="BIZ UDゴシック" panose="020B0400000000000000" pitchFamily="49" charset="-128"/>
              </a:rPr>
              <a:t>・営業時間</a:t>
            </a:r>
            <a:r>
              <a:rPr kumimoji="1" lang="ja-JP" altLang="en-US" sz="1200" dirty="0" smtClean="0">
                <a:latin typeface="BIZ UDゴシック" panose="020B0400000000000000" pitchFamily="49" charset="-128"/>
                <a:ea typeface="BIZ UDゴシック" panose="020B0400000000000000" pitchFamily="49" charset="-128"/>
              </a:rPr>
              <a:t>短縮）を遵守して</a:t>
            </a:r>
            <a:r>
              <a:rPr kumimoji="1" lang="ja-JP" altLang="en-US" sz="1200" dirty="0">
                <a:latin typeface="BIZ UDゴシック" panose="020B0400000000000000" pitchFamily="49" charset="-128"/>
                <a:ea typeface="BIZ UDゴシック" panose="020B0400000000000000" pitchFamily="49" charset="-128"/>
              </a:rPr>
              <a:t>いる</a:t>
            </a:r>
            <a:r>
              <a:rPr kumimoji="1" lang="ja-JP" altLang="en-US" sz="1200" dirty="0" smtClean="0">
                <a:latin typeface="BIZ UDゴシック" panose="020B0400000000000000" pitchFamily="49" charset="-128"/>
                <a:ea typeface="BIZ UDゴシック" panose="020B0400000000000000" pitchFamily="49" charset="-128"/>
              </a:rPr>
              <a:t>こと。</a:t>
            </a:r>
            <a:endParaRPr kumimoji="1" lang="ja-JP" altLang="en-US" sz="1200" dirty="0">
              <a:latin typeface="BIZ UDゴシック" panose="020B0400000000000000" pitchFamily="49" charset="-128"/>
              <a:ea typeface="BIZ UDゴシック" panose="020B0400000000000000" pitchFamily="49" charset="-128"/>
            </a:endParaRPr>
          </a:p>
          <a:p>
            <a:pPr marL="464630" indent="-464630">
              <a:lnSpc>
                <a:spcPts val="1800"/>
              </a:lnSpc>
              <a:spcBef>
                <a:spcPts val="298"/>
              </a:spcBef>
            </a:pPr>
            <a:r>
              <a:rPr kumimoji="1" lang="ja-JP" altLang="en-US" sz="1200" dirty="0">
                <a:latin typeface="BIZ UDゴシック" panose="020B0400000000000000" pitchFamily="49" charset="-128"/>
                <a:ea typeface="BIZ UDゴシック" panose="020B0400000000000000" pitchFamily="49" charset="-128"/>
              </a:rPr>
              <a:t>（３）対象</a:t>
            </a:r>
            <a:r>
              <a:rPr kumimoji="1" lang="ja-JP" altLang="en-US" sz="1200" dirty="0" smtClean="0">
                <a:latin typeface="BIZ UDゴシック" panose="020B0400000000000000" pitchFamily="49" charset="-128"/>
                <a:ea typeface="BIZ UDゴシック" panose="020B0400000000000000" pitchFamily="49" charset="-128"/>
              </a:rPr>
              <a:t>施設</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店舗</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に</a:t>
            </a:r>
            <a:r>
              <a:rPr kumimoji="1" lang="ja-JP" altLang="en-US" sz="1200" dirty="0">
                <a:latin typeface="BIZ UDゴシック" panose="020B0400000000000000" pitchFamily="49" charset="-128"/>
                <a:ea typeface="BIZ UDゴシック" panose="020B0400000000000000" pitchFamily="49" charset="-128"/>
              </a:rPr>
              <a:t>おいて</a:t>
            </a:r>
            <a:r>
              <a:rPr kumimoji="1" lang="ja-JP" altLang="en-US" sz="1200" dirty="0" smtClean="0">
                <a:latin typeface="BIZ UDゴシック" panose="020B0400000000000000" pitchFamily="49" charset="-128"/>
                <a:ea typeface="BIZ UDゴシック" panose="020B0400000000000000" pitchFamily="49" charset="-128"/>
              </a:rPr>
              <a:t>、</a:t>
            </a:r>
            <a:r>
              <a:rPr kumimoji="1" lang="ja-JP" altLang="en-US" sz="1200" b="1" u="sng" dirty="0" smtClean="0">
                <a:latin typeface="BIZ UDゴシック" panose="020B0400000000000000" pitchFamily="49" charset="-128"/>
                <a:ea typeface="BIZ UDゴシック" panose="020B0400000000000000" pitchFamily="49" charset="-128"/>
              </a:rPr>
              <a:t>要請期間終了（令和３年１月１１日</a:t>
            </a:r>
            <a:r>
              <a:rPr kumimoji="1" lang="en-US" altLang="ja-JP" sz="1200" b="1" u="sng" dirty="0" smtClean="0">
                <a:latin typeface="BIZ UDゴシック" panose="020B0400000000000000" pitchFamily="49" charset="-128"/>
                <a:ea typeface="BIZ UDゴシック" panose="020B0400000000000000" pitchFamily="49" charset="-128"/>
              </a:rPr>
              <a:t>(</a:t>
            </a:r>
            <a:r>
              <a:rPr kumimoji="1" lang="ja-JP" altLang="en-US" sz="1200" b="1" u="sng" dirty="0" smtClean="0">
                <a:latin typeface="BIZ UDゴシック" panose="020B0400000000000000" pitchFamily="49" charset="-128"/>
                <a:ea typeface="BIZ UDゴシック" panose="020B0400000000000000" pitchFamily="49" charset="-128"/>
              </a:rPr>
              <a:t>月</a:t>
            </a:r>
            <a:r>
              <a:rPr kumimoji="1" lang="en-US" altLang="ja-JP" sz="1200" b="1" u="sng" dirty="0" smtClean="0">
                <a:latin typeface="BIZ UDゴシック" panose="020B0400000000000000" pitchFamily="49" charset="-128"/>
                <a:ea typeface="BIZ UDゴシック" panose="020B0400000000000000" pitchFamily="49" charset="-128"/>
              </a:rPr>
              <a:t>)</a:t>
            </a:r>
            <a:r>
              <a:rPr kumimoji="1" lang="ja-JP" altLang="en-US" sz="1200" b="1" u="sng" dirty="0">
                <a:latin typeface="BIZ UDゴシック" panose="020B0400000000000000" pitchFamily="49" charset="-128"/>
                <a:ea typeface="BIZ UDゴシック" panose="020B0400000000000000" pitchFamily="49" charset="-128"/>
              </a:rPr>
              <a:t>）</a:t>
            </a:r>
            <a:r>
              <a:rPr kumimoji="1" lang="ja-JP" altLang="en-US" sz="1200" b="1" u="sng" dirty="0" smtClean="0">
                <a:latin typeface="BIZ UDゴシック" panose="020B0400000000000000" pitchFamily="49" charset="-128"/>
                <a:ea typeface="BIZ UDゴシック" panose="020B0400000000000000" pitchFamily="49" charset="-128"/>
              </a:rPr>
              <a:t>まで</a:t>
            </a:r>
            <a:r>
              <a:rPr kumimoji="1" lang="ja-JP" altLang="en-US" sz="1200" dirty="0" smtClean="0">
                <a:latin typeface="BIZ UDゴシック" panose="020B0400000000000000" pitchFamily="49" charset="-128"/>
                <a:ea typeface="BIZ UDゴシック" panose="020B0400000000000000" pitchFamily="49" charset="-128"/>
              </a:rPr>
              <a:t>に大阪府</a:t>
            </a:r>
            <a:r>
              <a:rPr kumimoji="1" lang="ja-JP" altLang="en-US" sz="1200" dirty="0">
                <a:latin typeface="BIZ UDゴシック" panose="020B0400000000000000" pitchFamily="49" charset="-128"/>
                <a:ea typeface="BIZ UDゴシック" panose="020B0400000000000000" pitchFamily="49" charset="-128"/>
              </a:rPr>
              <a:t>感染防止宣言ステッカーを</a:t>
            </a:r>
            <a:r>
              <a:rPr kumimoji="1" lang="ja-JP" altLang="en-US" sz="1200" dirty="0" smtClean="0">
                <a:latin typeface="BIZ UDゴシック" panose="020B0400000000000000" pitchFamily="49" charset="-128"/>
                <a:ea typeface="BIZ UDゴシック" panose="020B0400000000000000" pitchFamily="49" charset="-128"/>
              </a:rPr>
              <a:t>導入</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登録</a:t>
            </a:r>
            <a:r>
              <a:rPr kumimoji="1" lang="ja-JP" altLang="en-US" sz="1200" dirty="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掲示</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して</a:t>
            </a:r>
            <a:r>
              <a:rPr kumimoji="1" lang="ja-JP" altLang="en-US" sz="1200" dirty="0">
                <a:latin typeface="BIZ UDゴシック" panose="020B0400000000000000" pitchFamily="49" charset="-128"/>
                <a:ea typeface="BIZ UDゴシック" panose="020B0400000000000000" pitchFamily="49" charset="-128"/>
              </a:rPr>
              <a:t>いること。</a:t>
            </a:r>
          </a:p>
          <a:p>
            <a:pPr marL="464630" indent="-464630">
              <a:lnSpc>
                <a:spcPts val="1800"/>
              </a:lnSpc>
              <a:spcBef>
                <a:spcPts val="298"/>
              </a:spcBef>
            </a:pPr>
            <a:r>
              <a:rPr kumimoji="1" lang="ja-JP" altLang="en-US" sz="1200" dirty="0">
                <a:latin typeface="BIZ UDゴシック" panose="020B0400000000000000" pitchFamily="49" charset="-128"/>
                <a:ea typeface="BIZ UDゴシック" panose="020B0400000000000000" pitchFamily="49" charset="-128"/>
              </a:rPr>
              <a:t>（４）対象</a:t>
            </a:r>
            <a:r>
              <a:rPr kumimoji="1" lang="ja-JP" altLang="en-US" sz="1200" dirty="0" smtClean="0">
                <a:latin typeface="BIZ UDゴシック" panose="020B0400000000000000" pitchFamily="49" charset="-128"/>
                <a:ea typeface="BIZ UDゴシック" panose="020B0400000000000000" pitchFamily="49" charset="-128"/>
              </a:rPr>
              <a:t>施設</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店舗</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に</a:t>
            </a:r>
            <a:r>
              <a:rPr kumimoji="1" lang="ja-JP" altLang="en-US" sz="1200" dirty="0">
                <a:latin typeface="BIZ UDゴシック" panose="020B0400000000000000" pitchFamily="49" charset="-128"/>
                <a:ea typeface="BIZ UDゴシック" panose="020B0400000000000000" pitchFamily="49" charset="-128"/>
              </a:rPr>
              <a:t>おいて、営業に</a:t>
            </a:r>
            <a:r>
              <a:rPr kumimoji="1" lang="ja-JP" altLang="en-US" sz="1200" dirty="0" smtClean="0">
                <a:latin typeface="BIZ UDゴシック" panose="020B0400000000000000" pitchFamily="49" charset="-128"/>
                <a:ea typeface="BIZ UDゴシック" panose="020B0400000000000000" pitchFamily="49" charset="-128"/>
              </a:rPr>
              <a:t>関する必要</a:t>
            </a:r>
            <a:r>
              <a:rPr kumimoji="1" lang="ja-JP" altLang="en-US" sz="1200" dirty="0">
                <a:latin typeface="BIZ UDゴシック" panose="020B0400000000000000" pitchFamily="49" charset="-128"/>
                <a:ea typeface="BIZ UDゴシック" panose="020B0400000000000000" pitchFamily="49" charset="-128"/>
              </a:rPr>
              <a:t>な許認可等を取得している</a:t>
            </a:r>
            <a:r>
              <a:rPr kumimoji="1" lang="ja-JP" altLang="en-US" sz="1200" dirty="0" smtClean="0">
                <a:latin typeface="BIZ UDゴシック" panose="020B0400000000000000" pitchFamily="49" charset="-128"/>
                <a:ea typeface="BIZ UDゴシック" panose="020B0400000000000000" pitchFamily="49" charset="-128"/>
              </a:rPr>
              <a:t>こと</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飲食店</a:t>
            </a:r>
            <a:r>
              <a:rPr kumimoji="1" lang="ja-JP" altLang="en-US" sz="1200" dirty="0">
                <a:latin typeface="BIZ UDゴシック" panose="020B0400000000000000" pitchFamily="49" charset="-128"/>
                <a:ea typeface="BIZ UDゴシック" panose="020B0400000000000000" pitchFamily="49" charset="-128"/>
              </a:rPr>
              <a:t>営業許可は</a:t>
            </a:r>
            <a:r>
              <a:rPr kumimoji="1" lang="ja-JP" altLang="en-US" sz="1200" dirty="0" smtClean="0">
                <a:latin typeface="BIZ UDゴシック" panose="020B0400000000000000" pitchFamily="49" charset="-128"/>
                <a:ea typeface="BIZ UDゴシック" panose="020B0400000000000000" pitchFamily="49" charset="-128"/>
              </a:rPr>
              <a:t>必須</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err="1" smtClean="0">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41" name="テキスト ボックス 40"/>
          <p:cNvSpPr txBox="1"/>
          <p:nvPr/>
        </p:nvSpPr>
        <p:spPr>
          <a:xfrm>
            <a:off x="33775" y="6063615"/>
            <a:ext cx="2859137" cy="282619"/>
          </a:xfrm>
          <a:prstGeom prst="rect">
            <a:avLst/>
          </a:prstGeom>
          <a:noFill/>
        </p:spPr>
        <p:txBody>
          <a:bodyPr wrap="square" lIns="71478" tIns="34036" rIns="71478" bIns="34036" rtlCol="0" anchor="ctr" anchorCtr="0">
            <a:spAutoFit/>
          </a:bodyPr>
          <a:lstStyle/>
          <a:p>
            <a:r>
              <a:rPr kumimoji="1" lang="ja-JP" altLang="en-US" sz="1400" b="1" dirty="0" smtClean="0">
                <a:latin typeface="BIZ UDゴシック" panose="020B0400000000000000" pitchFamily="49" charset="-128"/>
                <a:ea typeface="BIZ UDゴシック" panose="020B0400000000000000" pitchFamily="49" charset="-128"/>
              </a:rPr>
              <a:t>◆ 申請</a:t>
            </a:r>
            <a:r>
              <a:rPr kumimoji="1" lang="ja-JP" altLang="en-US" sz="1400" b="1" dirty="0">
                <a:latin typeface="BIZ UDゴシック" panose="020B0400000000000000" pitchFamily="49" charset="-128"/>
                <a:ea typeface="BIZ UDゴシック" panose="020B0400000000000000" pitchFamily="49" charset="-128"/>
              </a:rPr>
              <a:t>手続</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42" name="テキスト ボックス 41"/>
          <p:cNvSpPr txBox="1"/>
          <p:nvPr/>
        </p:nvSpPr>
        <p:spPr>
          <a:xfrm>
            <a:off x="177570" y="6352477"/>
            <a:ext cx="6623356" cy="264047"/>
          </a:xfrm>
          <a:prstGeom prst="rect">
            <a:avLst/>
          </a:prstGeom>
          <a:noFill/>
        </p:spPr>
        <p:txBody>
          <a:bodyPr wrap="square" lIns="71478" tIns="34036" rIns="71478" bIns="34036" rtlCol="0" anchor="t" anchorCtr="0">
            <a:spAutoFit/>
          </a:bodyPr>
          <a:lstStyle/>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申請手続きの詳細については、下記ホームページにて随時更新予定です。</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28" name="テキスト ボックス 27"/>
          <p:cNvSpPr txBox="1"/>
          <p:nvPr/>
        </p:nvSpPr>
        <p:spPr>
          <a:xfrm>
            <a:off x="33775" y="5217674"/>
            <a:ext cx="2859137" cy="282619"/>
          </a:xfrm>
          <a:prstGeom prst="rect">
            <a:avLst/>
          </a:prstGeom>
          <a:noFill/>
        </p:spPr>
        <p:txBody>
          <a:bodyPr wrap="square" lIns="71478" tIns="34036" rIns="71478" bIns="34036" rtlCol="0" anchor="ctr" anchorCtr="0">
            <a:spAutoFit/>
          </a:bodyPr>
          <a:lstStyle>
            <a:defPPr>
              <a:defRPr lang="en-US"/>
            </a:defPPr>
            <a:lvl1pPr>
              <a:defRPr kumimoji="1" sz="1400">
                <a:latin typeface="BIZ UDゴシック" panose="020B0400000000000000" pitchFamily="49" charset="-128"/>
                <a:ea typeface="BIZ UDゴシック" panose="020B0400000000000000" pitchFamily="49" charset="-128"/>
              </a:defRPr>
            </a:lvl1pPr>
          </a:lstStyle>
          <a:p>
            <a:r>
              <a:rPr lang="ja-JP" altLang="en-US" b="1" dirty="0" smtClean="0"/>
              <a:t>◆ 支給</a:t>
            </a:r>
            <a:r>
              <a:rPr lang="ja-JP" altLang="en-US" b="1" dirty="0"/>
              <a:t>額</a:t>
            </a:r>
            <a:endParaRPr lang="en-US" altLang="ja-JP" b="1" dirty="0"/>
          </a:p>
        </p:txBody>
      </p:sp>
      <p:sp>
        <p:nvSpPr>
          <p:cNvPr id="29" name="テキスト ボックス 28"/>
          <p:cNvSpPr txBox="1"/>
          <p:nvPr/>
        </p:nvSpPr>
        <p:spPr>
          <a:xfrm>
            <a:off x="189000" y="5488794"/>
            <a:ext cx="6480000" cy="504754"/>
          </a:xfrm>
          <a:prstGeom prst="rect">
            <a:avLst/>
          </a:prstGeom>
          <a:noFill/>
        </p:spPr>
        <p:txBody>
          <a:bodyPr wrap="square" lIns="71478" tIns="34036" rIns="71478" bIns="34036" rtlCol="0" anchor="t" anchorCtr="0">
            <a:spAutoFit/>
          </a:bodyPr>
          <a:lstStyle/>
          <a:p>
            <a:pPr>
              <a:lnSpc>
                <a:spcPts val="1600"/>
              </a:lnSpc>
            </a:pPr>
            <a:r>
              <a:rPr kumimoji="1" lang="ja-JP" altLang="en-US" sz="1200" dirty="0">
                <a:latin typeface="BIZ UDゴシック" panose="020B0400000000000000" pitchFamily="49" charset="-128"/>
                <a:ea typeface="BIZ UDゴシック" panose="020B0400000000000000" pitchFamily="49" charset="-128"/>
              </a:rPr>
              <a:t>１</a:t>
            </a:r>
            <a:r>
              <a:rPr kumimoji="1" lang="ja-JP" altLang="en-US" sz="1200" dirty="0" smtClean="0">
                <a:latin typeface="BIZ UDゴシック" panose="020B0400000000000000" pitchFamily="49" charset="-128"/>
                <a:ea typeface="BIZ UDゴシック" panose="020B0400000000000000" pitchFamily="49" charset="-128"/>
              </a:rPr>
              <a:t>施設</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店舗</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あたり</a:t>
            </a:r>
            <a:r>
              <a:rPr kumimoji="1" lang="ja-JP" altLang="en-US" sz="1200" b="1" u="sng" dirty="0" smtClean="0">
                <a:latin typeface="BIZ UDゴシック" panose="020B0400000000000000" pitchFamily="49" charset="-128"/>
                <a:ea typeface="BIZ UDゴシック" panose="020B0400000000000000" pitchFamily="49" charset="-128"/>
              </a:rPr>
              <a:t>１４８万円</a:t>
            </a:r>
            <a:endParaRPr kumimoji="1" lang="ja-JP" altLang="en-US" sz="1200" b="1" u="sng" dirty="0">
              <a:latin typeface="BIZ UDゴシック" panose="020B0400000000000000" pitchFamily="49" charset="-128"/>
              <a:ea typeface="BIZ UDゴシック" panose="020B0400000000000000" pitchFamily="49" charset="-128"/>
            </a:endParaRPr>
          </a:p>
          <a:p>
            <a:pPr marL="142963" indent="-142963">
              <a:lnSpc>
                <a:spcPts val="1600"/>
              </a:lnSpc>
              <a:spcBef>
                <a:spcPts val="200"/>
              </a:spcBef>
            </a:pP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協力金の支給は、対象となる１</a:t>
            </a:r>
            <a:r>
              <a:rPr kumimoji="1" lang="ja-JP" altLang="en-US" sz="1100" dirty="0" smtClean="0">
                <a:latin typeface="BIZ UDゴシック" panose="020B0400000000000000" pitchFamily="49" charset="-128"/>
                <a:ea typeface="BIZ UDゴシック" panose="020B0400000000000000" pitchFamily="49" charset="-128"/>
              </a:rPr>
              <a:t>施設</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店舗</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に</a:t>
            </a:r>
            <a:r>
              <a:rPr kumimoji="1" lang="ja-JP" altLang="en-US" sz="1100" dirty="0">
                <a:latin typeface="BIZ UDゴシック" panose="020B0400000000000000" pitchFamily="49" charset="-128"/>
                <a:ea typeface="BIZ UDゴシック" panose="020B0400000000000000" pitchFamily="49" charset="-128"/>
              </a:rPr>
              <a:t>つき１回に限ります。</a:t>
            </a:r>
          </a:p>
        </p:txBody>
      </p:sp>
      <p:cxnSp>
        <p:nvCxnSpPr>
          <p:cNvPr id="44" name="直線コネクタ 43"/>
          <p:cNvCxnSpPr/>
          <p:nvPr/>
        </p:nvCxnSpPr>
        <p:spPr>
          <a:xfrm>
            <a:off x="33775" y="5188646"/>
            <a:ext cx="6840000" cy="0"/>
          </a:xfrm>
          <a:prstGeom prst="line">
            <a:avLst/>
          </a:prstGeom>
          <a:ln w="38100" cap="rnd">
            <a:solidFill>
              <a:schemeClr val="accent2">
                <a:lumMod val="60000"/>
                <a:lumOff val="40000"/>
              </a:schemeClr>
            </a:solidFill>
            <a:prstDash val="dashDot"/>
            <a:roun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18000" y="2507742"/>
            <a:ext cx="6840000" cy="0"/>
          </a:xfrm>
          <a:prstGeom prst="line">
            <a:avLst/>
          </a:prstGeom>
          <a:ln w="38100" cap="rnd">
            <a:solidFill>
              <a:schemeClr val="accent2">
                <a:lumMod val="60000"/>
                <a:lumOff val="40000"/>
              </a:schemeClr>
            </a:solidFill>
            <a:prstDash val="dashDot"/>
            <a:beve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9000" y="6023869"/>
            <a:ext cx="6840000" cy="0"/>
          </a:xfrm>
          <a:prstGeom prst="line">
            <a:avLst/>
          </a:prstGeom>
          <a:ln w="38100" cap="rnd">
            <a:solidFill>
              <a:schemeClr val="accent2">
                <a:lumMod val="60000"/>
                <a:lumOff val="40000"/>
              </a:schemeClr>
            </a:solidFill>
            <a:prstDash val="dashDot"/>
            <a:beve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724925" y="46559"/>
            <a:ext cx="2124075" cy="284180"/>
          </a:xfrm>
          <a:prstGeom prst="rect">
            <a:avLst/>
          </a:prstGeom>
          <a:noFill/>
        </p:spPr>
        <p:txBody>
          <a:bodyPr wrap="square" lIns="71478" tIns="34036" rIns="71478" bIns="34036" rtlCol="0" anchor="t" anchorCtr="0">
            <a:spAutoFit/>
          </a:bodyPr>
          <a:lstStyle/>
          <a:p>
            <a:r>
              <a:rPr kumimoji="1" lang="ja-JP" altLang="en-US" sz="1400" b="1" dirty="0">
                <a:latin typeface="BIZ UDゴシック" panose="020B0400000000000000" pitchFamily="49" charset="-128"/>
                <a:ea typeface="BIZ UDゴシック" panose="020B0400000000000000" pitchFamily="49" charset="-128"/>
              </a:rPr>
              <a:t>令和</a:t>
            </a:r>
            <a:r>
              <a:rPr kumimoji="1" lang="ja-JP" altLang="en-US" sz="1400" b="1" dirty="0" smtClean="0">
                <a:latin typeface="BIZ UDゴシック" panose="020B0400000000000000" pitchFamily="49" charset="-128"/>
                <a:ea typeface="BIZ UDゴシック" panose="020B0400000000000000" pitchFamily="49" charset="-128"/>
              </a:rPr>
              <a:t>２年１２月２５日版</a:t>
            </a:r>
            <a:endParaRPr kumimoji="1" lang="ja-JP" altLang="en-US" sz="1400" b="1" dirty="0">
              <a:latin typeface="BIZ UDゴシック" panose="020B0400000000000000" pitchFamily="49" charset="-128"/>
              <a:ea typeface="BIZ UDゴシック" panose="020B0400000000000000" pitchFamily="49" charset="-128"/>
            </a:endParaRPr>
          </a:p>
        </p:txBody>
      </p:sp>
      <p:pic>
        <p:nvPicPr>
          <p:cNvPr id="51" name="図 5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32000" cy="377264"/>
          </a:xfrm>
          <a:prstGeom prst="rect">
            <a:avLst/>
          </a:prstGeom>
        </p:spPr>
      </p:pic>
      <p:sp>
        <p:nvSpPr>
          <p:cNvPr id="55" name="テキスト ボックス 54"/>
          <p:cNvSpPr txBox="1"/>
          <p:nvPr/>
        </p:nvSpPr>
        <p:spPr>
          <a:xfrm>
            <a:off x="189000" y="7545292"/>
            <a:ext cx="6588000" cy="799706"/>
          </a:xfrm>
          <a:prstGeom prst="rect">
            <a:avLst/>
          </a:prstGeom>
          <a:noFill/>
        </p:spPr>
        <p:txBody>
          <a:bodyPr wrap="square" lIns="71478" tIns="34036" rIns="71478" bIns="34036" rtlCol="0" anchor="t" anchorCtr="0">
            <a:spAutoFit/>
          </a:bodyPr>
          <a:lstStyle/>
          <a:p>
            <a:pPr>
              <a:lnSpc>
                <a:spcPts val="1800"/>
              </a:lnSpc>
            </a:pP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申請開始日</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b="1" u="sng" dirty="0" smtClean="0">
                <a:latin typeface="BIZ UDゴシック" panose="020B0400000000000000" pitchFamily="49" charset="-128"/>
                <a:ea typeface="BIZ UDゴシック" panose="020B0400000000000000" pitchFamily="49" charset="-128"/>
              </a:rPr>
              <a:t>令和３年１月１２日</a:t>
            </a:r>
            <a:r>
              <a:rPr kumimoji="1" lang="en-US" altLang="ja-JP" sz="1200" b="1" u="sng" dirty="0" smtClean="0">
                <a:latin typeface="BIZ UDゴシック" panose="020B0400000000000000" pitchFamily="49" charset="-128"/>
                <a:ea typeface="BIZ UDゴシック" panose="020B0400000000000000" pitchFamily="49" charset="-128"/>
              </a:rPr>
              <a:t>(</a:t>
            </a:r>
            <a:r>
              <a:rPr kumimoji="1" lang="ja-JP" altLang="en-US" sz="1200" b="1" u="sng" dirty="0" smtClean="0">
                <a:latin typeface="BIZ UDゴシック" panose="020B0400000000000000" pitchFamily="49" charset="-128"/>
                <a:ea typeface="BIZ UDゴシック" panose="020B0400000000000000" pitchFamily="49" charset="-128"/>
              </a:rPr>
              <a:t>火</a:t>
            </a:r>
            <a:r>
              <a:rPr kumimoji="1" lang="en-US" altLang="ja-JP" sz="1200" b="1" u="sng" dirty="0" smtClean="0">
                <a:latin typeface="BIZ UDゴシック" panose="020B0400000000000000" pitchFamily="49" charset="-128"/>
                <a:ea typeface="BIZ UDゴシック" panose="020B0400000000000000" pitchFamily="49" charset="-128"/>
              </a:rPr>
              <a:t>)</a:t>
            </a:r>
            <a:r>
              <a:rPr kumimoji="1" lang="en-US" altLang="ja-JP" sz="1200" dirty="0" smtClean="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受付開始予定</a:t>
            </a:r>
            <a:endParaRPr kumimoji="1" lang="en-US" altLang="ja-JP" sz="1200" dirty="0" smtClean="0">
              <a:latin typeface="BIZ UDゴシック" panose="020B0400000000000000" pitchFamily="49" charset="-128"/>
              <a:ea typeface="BIZ UDゴシック" panose="020B0400000000000000" pitchFamily="49" charset="-128"/>
            </a:endParaRPr>
          </a:p>
          <a:p>
            <a:pPr marL="142963" indent="-142963">
              <a:lnSpc>
                <a:spcPts val="1800"/>
              </a:lnSpc>
              <a:spcBef>
                <a:spcPts val="300"/>
              </a:spcBef>
            </a:pP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原則オンライン申請を予定しております。オンライン申請をご利用</a:t>
            </a:r>
            <a:r>
              <a:rPr kumimoji="1" lang="ja-JP" altLang="en-US" sz="1100" dirty="0">
                <a:latin typeface="BIZ UDゴシック" panose="020B0400000000000000" pitchFamily="49" charset="-128"/>
                <a:ea typeface="BIZ UDゴシック" panose="020B0400000000000000" pitchFamily="49" charset="-128"/>
              </a:rPr>
              <a:t>いただけない方は</a:t>
            </a:r>
            <a:r>
              <a:rPr kumimoji="1" lang="ja-JP" altLang="en-US" sz="1100" dirty="0" smtClean="0">
                <a:latin typeface="BIZ UDゴシック" panose="020B0400000000000000" pitchFamily="49" charset="-128"/>
                <a:ea typeface="BIZ UDゴシック" panose="020B0400000000000000" pitchFamily="49" charset="-128"/>
              </a:rPr>
              <a:t>郵送申請が可能ですが、郵送の場合は支給までに時間を要します。</a:t>
            </a:r>
            <a:endParaRPr kumimoji="1" lang="ja-JP" altLang="en-US" sz="1100" dirty="0">
              <a:latin typeface="BIZ UDゴシック" panose="020B0400000000000000" pitchFamily="49" charset="-128"/>
              <a:ea typeface="BIZ UDゴシック" panose="020B0400000000000000" pitchFamily="49" charset="-128"/>
            </a:endParaRPr>
          </a:p>
        </p:txBody>
      </p:sp>
      <p:cxnSp>
        <p:nvCxnSpPr>
          <p:cNvPr id="20" name="直線コネクタ 19"/>
          <p:cNvCxnSpPr/>
          <p:nvPr/>
        </p:nvCxnSpPr>
        <p:spPr>
          <a:xfrm>
            <a:off x="10476" y="8377513"/>
            <a:ext cx="6790450" cy="0"/>
          </a:xfrm>
          <a:prstGeom prst="line">
            <a:avLst/>
          </a:prstGeom>
          <a:ln w="38100" cap="rnd">
            <a:solidFill>
              <a:schemeClr val="accent2">
                <a:lumMod val="60000"/>
                <a:lumOff val="40000"/>
              </a:schemeClr>
            </a:solidFill>
            <a:prstDash val="dashDot"/>
            <a:beve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3775" y="8412795"/>
            <a:ext cx="5135867" cy="282619"/>
          </a:xfrm>
          <a:prstGeom prst="rect">
            <a:avLst/>
          </a:prstGeom>
          <a:noFill/>
        </p:spPr>
        <p:txBody>
          <a:bodyPr wrap="square" lIns="35739" tIns="34036" rIns="35739" bIns="34036" rtlCol="0" anchor="ctr" anchorCtr="0">
            <a:spAutoFit/>
          </a:bodyPr>
          <a:lstStyle/>
          <a:p>
            <a:r>
              <a:rPr kumimoji="1" lang="ja-JP" altLang="en-US" sz="1400" b="1" dirty="0" smtClean="0">
                <a:latin typeface="BIZ UDゴシック" panose="020B0400000000000000" pitchFamily="49" charset="-128"/>
                <a:ea typeface="BIZ UDゴシック" panose="020B0400000000000000" pitchFamily="49" charset="-128"/>
              </a:rPr>
              <a:t>◆ 問合せ先</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22" name="テキスト ボックス 21"/>
          <p:cNvSpPr txBox="1"/>
          <p:nvPr/>
        </p:nvSpPr>
        <p:spPr>
          <a:xfrm>
            <a:off x="33775" y="8674625"/>
            <a:ext cx="6696000" cy="1303947"/>
          </a:xfrm>
          <a:prstGeom prst="rect">
            <a:avLst/>
          </a:prstGeom>
          <a:noFill/>
        </p:spPr>
        <p:txBody>
          <a:bodyPr wrap="square" lIns="71478" tIns="34036" rIns="71478" bIns="0" rtlCol="0" anchor="t" anchorCtr="0">
            <a:spAutoFit/>
          </a:bodyPr>
          <a:lstStyle/>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・営業時間短縮協力金コールセンター</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　　</a:t>
            </a:r>
            <a:r>
              <a:rPr kumimoji="1" lang="ja-JP" altLang="en-US" sz="1200" b="1" dirty="0" smtClean="0">
                <a:latin typeface="BIZ UDゴシック" panose="020B0400000000000000" pitchFamily="49" charset="-128"/>
                <a:ea typeface="BIZ UDゴシック" panose="020B0400000000000000" pitchFamily="49" charset="-128"/>
              </a:rPr>
              <a:t>０６－６６５５－０７１１・０８２０</a:t>
            </a:r>
            <a:r>
              <a:rPr kumimoji="1" lang="ja-JP" altLang="en-US" sz="1200" dirty="0" smtClean="0">
                <a:latin typeface="BIZ UDゴシック" panose="020B0400000000000000" pitchFamily="49" charset="-128"/>
                <a:ea typeface="BIZ UDゴシック" panose="020B0400000000000000" pitchFamily="49" charset="-128"/>
              </a:rPr>
              <a:t> </a:t>
            </a:r>
            <a:r>
              <a:rPr kumimoji="1" lang="en-US" altLang="ja-JP" sz="1200" dirty="0" smtClean="0">
                <a:latin typeface="BIZ UDゴシック" panose="020B0400000000000000" pitchFamily="49" charset="-128"/>
                <a:ea typeface="BIZ UDゴシック" panose="020B0400000000000000" pitchFamily="49" charset="-128"/>
              </a:rPr>
              <a:t>(</a:t>
            </a:r>
            <a:r>
              <a:rPr kumimoji="1" lang="ja-JP" altLang="en-US" sz="1200" dirty="0" smtClean="0">
                <a:latin typeface="BIZ UDゴシック" panose="020B0400000000000000" pitchFamily="49" charset="-128"/>
                <a:ea typeface="BIZ UDゴシック" panose="020B0400000000000000" pitchFamily="49" charset="-128"/>
              </a:rPr>
              <a:t>月～土、９時～１７時３０分</a:t>
            </a:r>
            <a:r>
              <a:rPr kumimoji="1" lang="en-US" altLang="ja-JP" sz="1200" dirty="0" smtClean="0">
                <a:latin typeface="BIZ UDゴシック" panose="020B0400000000000000" pitchFamily="49" charset="-128"/>
                <a:ea typeface="BIZ UDゴシック" panose="020B0400000000000000" pitchFamily="49" charset="-128"/>
              </a:rPr>
              <a:t>)</a:t>
            </a:r>
          </a:p>
          <a:p>
            <a:pPr marL="288000" indent="-288000">
              <a:lnSpc>
                <a:spcPts val="1800"/>
              </a:lnSpc>
              <a:spcBef>
                <a:spcPts val="300"/>
              </a:spcBef>
            </a:pPr>
            <a:r>
              <a:rPr kumimoji="1" lang="ja-JP" altLang="en-US" sz="1100" dirty="0" smtClean="0">
                <a:latin typeface="BIZ UDゴシック" panose="020B0400000000000000" pitchFamily="49" charset="-128"/>
                <a:ea typeface="BIZ UDゴシック" panose="020B0400000000000000" pitchFamily="49" charset="-128"/>
              </a:rPr>
              <a:t>　</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日曜日および祝日、年末年始（令和２年１２月</a:t>
            </a:r>
            <a:r>
              <a:rPr kumimoji="1" lang="ja-JP" altLang="en-US" sz="1100" dirty="0" smtClean="0">
                <a:latin typeface="BIZ UDゴシック" panose="020B0400000000000000" pitchFamily="49" charset="-128"/>
                <a:ea typeface="BIZ UDゴシック" panose="020B0400000000000000" pitchFamily="49" charset="-128"/>
              </a:rPr>
              <a:t>３１日</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木</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から</a:t>
            </a:r>
            <a:r>
              <a:rPr kumimoji="1" lang="ja-JP" altLang="en-US" sz="1100" dirty="0">
                <a:latin typeface="BIZ UDゴシック" panose="020B0400000000000000" pitchFamily="49" charset="-128"/>
                <a:ea typeface="BIZ UDゴシック" panose="020B0400000000000000" pitchFamily="49" charset="-128"/>
              </a:rPr>
              <a:t>令和３年１月</a:t>
            </a:r>
            <a:r>
              <a:rPr kumimoji="1" lang="ja-JP" altLang="en-US" sz="1100" dirty="0" smtClean="0">
                <a:latin typeface="BIZ UDゴシック" panose="020B0400000000000000" pitchFamily="49" charset="-128"/>
                <a:ea typeface="BIZ UDゴシック" panose="020B0400000000000000" pitchFamily="49" charset="-128"/>
              </a:rPr>
              <a:t>３日</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日</a:t>
            </a: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ま</a:t>
            </a:r>
            <a:r>
              <a:rPr kumimoji="1" lang="ja-JP" altLang="en-US" sz="1100" dirty="0">
                <a:latin typeface="BIZ UDゴシック" panose="020B0400000000000000" pitchFamily="49" charset="-128"/>
                <a:ea typeface="BIZ UDゴシック" panose="020B0400000000000000" pitchFamily="49" charset="-128"/>
              </a:rPr>
              <a:t>で）</a:t>
            </a:r>
            <a:r>
              <a:rPr kumimoji="1" lang="ja-JP" altLang="en-US" sz="1100" dirty="0" smtClean="0">
                <a:latin typeface="BIZ UDゴシック" panose="020B0400000000000000" pitchFamily="49" charset="-128"/>
                <a:ea typeface="BIZ UDゴシック" panose="020B0400000000000000" pitchFamily="49" charset="-128"/>
              </a:rPr>
              <a:t>は対応</a:t>
            </a:r>
            <a:r>
              <a:rPr kumimoji="1" lang="ja-JP" altLang="en-US" sz="1100" dirty="0">
                <a:latin typeface="BIZ UDゴシック" panose="020B0400000000000000" pitchFamily="49" charset="-128"/>
                <a:ea typeface="BIZ UDゴシック" panose="020B0400000000000000" pitchFamily="49" charset="-128"/>
              </a:rPr>
              <a:t>しておりません。</a:t>
            </a:r>
          </a:p>
          <a:p>
            <a:pPr marL="144000" indent="-144000">
              <a:lnSpc>
                <a:spcPts val="1800"/>
              </a:lnSpc>
              <a:spcBef>
                <a:spcPts val="600"/>
              </a:spcBef>
            </a:pPr>
            <a:r>
              <a:rPr kumimoji="1" lang="en-US" altLang="ja-JP" sz="1200" b="1" dirty="0" smtClean="0">
                <a:latin typeface="BIZ UDゴシック" panose="020B0400000000000000" pitchFamily="49" charset="-128"/>
                <a:ea typeface="BIZ UDゴシック" panose="020B0400000000000000" pitchFamily="49" charset="-128"/>
              </a:rPr>
              <a:t>※</a:t>
            </a:r>
            <a:r>
              <a:rPr kumimoji="1" lang="ja-JP" altLang="en-US" sz="1200" b="1" dirty="0" smtClean="0">
                <a:latin typeface="BIZ UDゴシック" panose="020B0400000000000000" pitchFamily="49" charset="-128"/>
                <a:ea typeface="BIZ UDゴシック" panose="020B0400000000000000" pitchFamily="49" charset="-128"/>
              </a:rPr>
              <a:t>休業要請等については大阪府休業要請等コールセンター　０６－４３９７－３２６８ まで</a:t>
            </a:r>
            <a:endParaRPr kumimoji="1" lang="ja-JP" altLang="en-US" sz="1200" b="1" dirty="0">
              <a:latin typeface="BIZ UDゴシック" panose="020B0400000000000000" pitchFamily="49" charset="-128"/>
              <a:ea typeface="BIZ UDゴシック" panose="020B0400000000000000" pitchFamily="49" charset="-128"/>
            </a:endParaRPr>
          </a:p>
        </p:txBody>
      </p:sp>
      <p:sp>
        <p:nvSpPr>
          <p:cNvPr id="48" name="テキスト ボックス 47"/>
          <p:cNvSpPr txBox="1"/>
          <p:nvPr/>
        </p:nvSpPr>
        <p:spPr>
          <a:xfrm>
            <a:off x="247558" y="6699585"/>
            <a:ext cx="6380884" cy="774000"/>
          </a:xfrm>
          <a:prstGeom prst="rect">
            <a:avLst/>
          </a:prstGeom>
          <a:noFill/>
          <a:ln w="19050">
            <a:solidFill>
              <a:schemeClr val="accent2">
                <a:lumMod val="60000"/>
                <a:lumOff val="40000"/>
              </a:schemeClr>
            </a:solidFill>
          </a:ln>
        </p:spPr>
        <p:txBody>
          <a:bodyPr wrap="square" lIns="71478" tIns="34036" rIns="71478" bIns="34036" rtlCol="0" anchor="ctr" anchorCtr="0">
            <a:noAutofit/>
          </a:bodyPr>
          <a:lstStyle/>
          <a:p>
            <a:pPr marL="71482">
              <a:lnSpc>
                <a:spcPts val="1600"/>
              </a:lnSpc>
            </a:pPr>
            <a:r>
              <a:rPr kumimoji="1" lang="ja-JP" altLang="en-US" sz="1100" dirty="0" smtClean="0">
                <a:latin typeface="BIZ UDゴシック" panose="020B0400000000000000" pitchFamily="49" charset="-128"/>
                <a:ea typeface="BIZ UDゴシック" panose="020B0400000000000000" pitchFamily="49" charset="-128"/>
              </a:rPr>
              <a:t>令和２年１２月感染</a:t>
            </a:r>
            <a:r>
              <a:rPr kumimoji="1" lang="ja-JP" altLang="en-US" sz="1100" dirty="0">
                <a:latin typeface="BIZ UDゴシック" panose="020B0400000000000000" pitchFamily="49" charset="-128"/>
                <a:ea typeface="BIZ UDゴシック" panose="020B0400000000000000" pitchFamily="49" charset="-128"/>
              </a:rPr>
              <a:t>拡大防止に向けた営業</a:t>
            </a:r>
            <a:r>
              <a:rPr kumimoji="1" lang="ja-JP" altLang="en-US" sz="1100" dirty="0" smtClean="0">
                <a:latin typeface="BIZ UDゴシック" panose="020B0400000000000000" pitchFamily="49" charset="-128"/>
                <a:ea typeface="BIZ UDゴシック" panose="020B0400000000000000" pitchFamily="49" charset="-128"/>
              </a:rPr>
              <a:t>時間短縮協力金 </a:t>
            </a:r>
            <a:endParaRPr kumimoji="1" lang="en-US" altLang="ja-JP" sz="1100" dirty="0" smtClean="0">
              <a:latin typeface="BIZ UDゴシック" panose="020B0400000000000000" pitchFamily="49" charset="-128"/>
              <a:ea typeface="BIZ UDゴシック" panose="020B0400000000000000" pitchFamily="49" charset="-128"/>
            </a:endParaRPr>
          </a:p>
          <a:p>
            <a:pPr marL="71482">
              <a:lnSpc>
                <a:spcPts val="1600"/>
              </a:lnSpc>
            </a:pPr>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大阪市ホームページ</a:t>
            </a:r>
            <a:r>
              <a:rPr kumimoji="1" lang="en-US" altLang="ja-JP" sz="1100" dirty="0" smtClean="0">
                <a:latin typeface="BIZ UDゴシック" panose="020B0400000000000000" pitchFamily="49" charset="-128"/>
                <a:ea typeface="BIZ UDゴシック" panose="020B0400000000000000" pitchFamily="49" charset="-128"/>
              </a:rPr>
              <a:t>) </a:t>
            </a:r>
          </a:p>
          <a:p>
            <a:pPr marL="71482">
              <a:lnSpc>
                <a:spcPts val="1600"/>
              </a:lnSpc>
            </a:pPr>
            <a:r>
              <a:rPr kumimoji="1" lang="en-US" altLang="ja-JP" sz="1100" dirty="0" smtClean="0">
                <a:latin typeface="BIZ UDゴシック" panose="020B0400000000000000" pitchFamily="49" charset="-128"/>
                <a:ea typeface="BIZ UDゴシック" panose="020B0400000000000000" pitchFamily="49" charset="-128"/>
              </a:rPr>
              <a:t>https://www.city.osaka.lg.jp/keizaisenryaku/page/0000522177.html</a:t>
            </a:r>
            <a:endParaRPr kumimoji="1" lang="en-US" altLang="ja-JP" sz="1100" dirty="0">
              <a:latin typeface="BIZ UDゴシック" panose="020B0400000000000000" pitchFamily="49" charset="-128"/>
              <a:ea typeface="BIZ UDゴシック" panose="020B0400000000000000" pitchFamily="49" charset="-128"/>
            </a:endParaRPr>
          </a:p>
        </p:txBody>
      </p:sp>
      <p:pic>
        <p:nvPicPr>
          <p:cNvPr id="2" name="図 1"/>
          <p:cNvPicPr>
            <a:picLocks noChangeAspect="1"/>
          </p:cNvPicPr>
          <p:nvPr/>
        </p:nvPicPr>
        <p:blipFill>
          <a:blip r:embed="rId3"/>
          <a:stretch>
            <a:fillRect/>
          </a:stretch>
        </p:blipFill>
        <p:spPr>
          <a:xfrm>
            <a:off x="5786962" y="6726585"/>
            <a:ext cx="720000" cy="720000"/>
          </a:xfrm>
          <a:prstGeom prst="rect">
            <a:avLst/>
          </a:prstGeom>
        </p:spPr>
      </p:pic>
      <p:sp>
        <p:nvSpPr>
          <p:cNvPr id="23" name="テキスト ボックス 22"/>
          <p:cNvSpPr txBox="1"/>
          <p:nvPr/>
        </p:nvSpPr>
        <p:spPr>
          <a:xfrm>
            <a:off x="3673501" y="5219813"/>
            <a:ext cx="3127426" cy="479106"/>
          </a:xfrm>
          <a:prstGeom prst="rect">
            <a:avLst/>
          </a:prstGeom>
          <a:noFill/>
        </p:spPr>
        <p:txBody>
          <a:bodyPr wrap="square" lIns="71478" tIns="34036" rIns="71478" bIns="34036" rtlCol="0" anchor="t"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1600"/>
              </a:lnSpc>
            </a:pPr>
            <a:r>
              <a:rPr kumimoji="1" lang="en-US" altLang="ja-JP" sz="800" dirty="0" smtClean="0">
                <a:latin typeface="BIZ UDゴシック" panose="020B0400000000000000" pitchFamily="49" charset="-128"/>
                <a:ea typeface="BIZ UDゴシック" panose="020B0400000000000000" pitchFamily="49" charset="-128"/>
              </a:rPr>
              <a:t>※</a:t>
            </a:r>
            <a:r>
              <a:rPr kumimoji="1" lang="ja-JP" altLang="en-US" sz="800" dirty="0" smtClean="0">
                <a:latin typeface="BIZ UDゴシック" panose="020B0400000000000000" pitchFamily="49" charset="-128"/>
                <a:ea typeface="BIZ UDゴシック" panose="020B0400000000000000" pitchFamily="49" charset="-128"/>
              </a:rPr>
              <a:t>ただし、令和２年１２月</a:t>
            </a:r>
            <a:r>
              <a:rPr lang="ja-JP" altLang="en-US" sz="800" dirty="0" smtClean="0">
                <a:latin typeface="BIZ UDゴシック" panose="020B0400000000000000" pitchFamily="49" charset="-128"/>
                <a:ea typeface="BIZ UDゴシック" panose="020B0400000000000000" pitchFamily="49" charset="-128"/>
              </a:rPr>
              <a:t>３</a:t>
            </a:r>
            <a:r>
              <a:rPr lang="ja-JP" altLang="en-US" sz="800" dirty="0">
                <a:latin typeface="BIZ UDゴシック" panose="020B0400000000000000" pitchFamily="49" charset="-128"/>
                <a:ea typeface="BIZ UDゴシック" panose="020B0400000000000000" pitchFamily="49" charset="-128"/>
              </a:rPr>
              <a:t>０</a:t>
            </a:r>
            <a:r>
              <a:rPr kumimoji="1" lang="ja-JP" altLang="en-US" sz="800" dirty="0" smtClean="0">
                <a:latin typeface="BIZ UDゴシック" panose="020B0400000000000000" pitchFamily="49" charset="-128"/>
                <a:ea typeface="BIZ UDゴシック" panose="020B0400000000000000" pitchFamily="49" charset="-128"/>
              </a:rPr>
              <a:t>日から令和３年１月</a:t>
            </a:r>
            <a:r>
              <a:rPr lang="ja-JP" altLang="en-US" sz="800" dirty="0" smtClean="0">
                <a:latin typeface="BIZ UDゴシック" panose="020B0400000000000000" pitchFamily="49" charset="-128"/>
                <a:ea typeface="BIZ UDゴシック" panose="020B0400000000000000" pitchFamily="49" charset="-128"/>
              </a:rPr>
              <a:t>１</a:t>
            </a:r>
            <a:r>
              <a:rPr lang="ja-JP" altLang="en-US" sz="800" dirty="0">
                <a:latin typeface="BIZ UDゴシック" panose="020B0400000000000000" pitchFamily="49" charset="-128"/>
                <a:ea typeface="BIZ UDゴシック" panose="020B0400000000000000" pitchFamily="49" charset="-128"/>
              </a:rPr>
              <a:t>１</a:t>
            </a:r>
            <a:r>
              <a:rPr kumimoji="1" lang="ja-JP" altLang="en-US" sz="800" dirty="0" smtClean="0">
                <a:latin typeface="BIZ UDゴシック" panose="020B0400000000000000" pitchFamily="49" charset="-128"/>
                <a:ea typeface="BIZ UDゴシック" panose="020B0400000000000000" pitchFamily="49" charset="-128"/>
              </a:rPr>
              <a:t>日の期間　　</a:t>
            </a:r>
            <a:endParaRPr kumimoji="1" lang="en-US" altLang="ja-JP" sz="800" dirty="0" smtClean="0">
              <a:latin typeface="BIZ UDゴシック" panose="020B0400000000000000" pitchFamily="49" charset="-128"/>
              <a:ea typeface="BIZ UDゴシック" panose="020B0400000000000000" pitchFamily="49" charset="-128"/>
            </a:endParaRPr>
          </a:p>
          <a:p>
            <a:pPr>
              <a:lnSpc>
                <a:spcPts val="1600"/>
              </a:lnSpc>
            </a:pPr>
            <a:r>
              <a:rPr lang="ja-JP" altLang="en-US" sz="800" dirty="0">
                <a:latin typeface="BIZ UDゴシック" panose="020B0400000000000000" pitchFamily="49" charset="-128"/>
                <a:ea typeface="BIZ UDゴシック" panose="020B0400000000000000" pitchFamily="49" charset="-128"/>
              </a:rPr>
              <a:t>　</a:t>
            </a:r>
            <a:r>
              <a:rPr kumimoji="1" lang="ja-JP" altLang="en-US" sz="800" dirty="0" smtClean="0">
                <a:latin typeface="BIZ UDゴシック" panose="020B0400000000000000" pitchFamily="49" charset="-128"/>
                <a:ea typeface="BIZ UDゴシック" panose="020B0400000000000000" pitchFamily="49" charset="-128"/>
              </a:rPr>
              <a:t>要請を遵守した場合の支給金額は</a:t>
            </a:r>
            <a:r>
              <a:rPr lang="ja-JP" altLang="en-US" sz="800" dirty="0" smtClean="0">
                <a:latin typeface="BIZ UDゴシック" panose="020B0400000000000000" pitchFamily="49" charset="-128"/>
                <a:ea typeface="BIZ UDゴシック" panose="020B0400000000000000" pitchFamily="49" charset="-128"/>
              </a:rPr>
              <a:t>７</a:t>
            </a:r>
            <a:r>
              <a:rPr lang="ja-JP" altLang="en-US" sz="800" dirty="0">
                <a:latin typeface="BIZ UDゴシック" panose="020B0400000000000000" pitchFamily="49" charset="-128"/>
                <a:ea typeface="BIZ UDゴシック" panose="020B0400000000000000" pitchFamily="49" charset="-128"/>
              </a:rPr>
              <a:t>２</a:t>
            </a:r>
            <a:r>
              <a:rPr kumimoji="1" lang="ja-JP" altLang="en-US" sz="800" dirty="0" smtClean="0">
                <a:latin typeface="BIZ UDゴシック" panose="020B0400000000000000" pitchFamily="49" charset="-128"/>
                <a:ea typeface="BIZ UDゴシック" panose="020B0400000000000000" pitchFamily="49" charset="-128"/>
              </a:rPr>
              <a:t>万円となります。</a:t>
            </a:r>
            <a:endParaRPr kumimoji="1" lang="ja-JP" altLang="en-US" sz="7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089685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508</Words>
  <Application>Microsoft Office PowerPoint</Application>
  <PresentationFormat>ユーザー設定</PresentationFormat>
  <Paragraphs>30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2020-12-15T03:05:06Z</dcterms:created>
  <dcterms:modified xsi:type="dcterms:W3CDTF">2020-12-25T04:43:06Z</dcterms:modified>
</cp:coreProperties>
</file>